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handoutMasterIdLst>
    <p:handoutMasterId r:id="rId28"/>
  </p:handoutMasterIdLst>
  <p:sldIdLst>
    <p:sldId id="257" r:id="rId2"/>
    <p:sldId id="258" r:id="rId3"/>
    <p:sldId id="259" r:id="rId4"/>
    <p:sldId id="260" r:id="rId5"/>
    <p:sldId id="263" r:id="rId6"/>
    <p:sldId id="265" r:id="rId7"/>
    <p:sldId id="261" r:id="rId8"/>
    <p:sldId id="294" r:id="rId9"/>
    <p:sldId id="295" r:id="rId10"/>
    <p:sldId id="264" r:id="rId11"/>
    <p:sldId id="296" r:id="rId12"/>
    <p:sldId id="274" r:id="rId13"/>
    <p:sldId id="284" r:id="rId14"/>
    <p:sldId id="288" r:id="rId15"/>
    <p:sldId id="300" r:id="rId16"/>
    <p:sldId id="301" r:id="rId17"/>
    <p:sldId id="326" r:id="rId18"/>
    <p:sldId id="324" r:id="rId19"/>
    <p:sldId id="325" r:id="rId20"/>
    <p:sldId id="305" r:id="rId21"/>
    <p:sldId id="306" r:id="rId22"/>
    <p:sldId id="307" r:id="rId23"/>
    <p:sldId id="308" r:id="rId24"/>
    <p:sldId id="304" r:id="rId25"/>
    <p:sldId id="327" r:id="rId26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410" autoAdjust="0"/>
  </p:normalViewPr>
  <p:slideViewPr>
    <p:cSldViewPr>
      <p:cViewPr varScale="1">
        <p:scale>
          <a:sx n="60" d="100"/>
          <a:sy n="60" d="100"/>
        </p:scale>
        <p:origin x="9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3476"/>
    </p:cViewPr>
  </p:sorterViewPr>
  <p:notesViewPr>
    <p:cSldViewPr>
      <p:cViewPr varScale="1">
        <p:scale>
          <a:sx n="78" d="100"/>
          <a:sy n="78" d="100"/>
        </p:scale>
        <p:origin x="201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4D7760E-7D1D-43BC-81D6-1F48829F7BB6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1F89C5-BCCD-40CF-B705-2D54D84F48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46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1BEAA7-6A7F-481E-A48E-7984EE0CBF0A}" type="datetimeFigureOut">
              <a:rPr lang="en-US" smtClean="0"/>
              <a:t>7/9/2019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0BDAFA9-BD30-41F7-A609-F7714FD1A5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420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31671">
              <a:defRPr/>
            </a:pPr>
            <a:r>
              <a:rPr lang="en-US" dirty="0" smtClean="0"/>
              <a:t>Do demo with changing dynamics,</a:t>
            </a:r>
            <a:r>
              <a:rPr lang="en-US" baseline="0" dirty="0" smtClean="0"/>
              <a:t> speed, fermatas, articulations</a:t>
            </a:r>
            <a:endParaRPr lang="en-US" dirty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82" indent="-2911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89" indent="-23291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423" indent="-23291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259" indent="-23291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094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930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766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601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000BEF8-4BA0-4568-943F-06EACEA34825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106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Subito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="1" i="1" baseline="0" dirty="0" smtClean="0"/>
              <a:t>Where</a:t>
            </a:r>
            <a:r>
              <a:rPr lang="en-US" b="0" i="0" baseline="0" dirty="0" smtClean="0"/>
              <a:t> does the change occur?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822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2625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3444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Subito</a:t>
            </a:r>
            <a:r>
              <a:rPr lang="en-US" dirty="0" smtClean="0"/>
              <a:t>:</a:t>
            </a:r>
            <a:r>
              <a:rPr lang="en-US" baseline="0" dirty="0" smtClean="0"/>
              <a:t> </a:t>
            </a:r>
            <a:r>
              <a:rPr lang="en-US" b="1" i="1" baseline="0" dirty="0" smtClean="0"/>
              <a:t>Where</a:t>
            </a:r>
            <a:r>
              <a:rPr lang="en-US" b="0" i="0" baseline="0" dirty="0" smtClean="0"/>
              <a:t> does the change occur?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493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Also: 1-2-3-4  1-2-3-4  1-2-3-4  1-2-3-4  on white board, with moving fermata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773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610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6982" indent="-291147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589" indent="-23291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423" indent="-23291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259" indent="-23291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094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7930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3766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9601" indent="-23291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6E9307D-7E9B-494C-9DED-F9F25C22B574}" type="slidenum">
              <a:rPr lang="en-US" smtClean="0">
                <a:solidFill>
                  <a:srgbClr val="000000"/>
                </a:solidFill>
                <a:latin typeface="Times New Roman" pitchFamily="18" charset="0"/>
                <a:ea typeface="ＭＳ Ｐゴシック" charset="-128"/>
              </a:rPr>
              <a:pPr eaLnBrk="1" hangingPunct="1"/>
              <a:t>2</a:t>
            </a:fld>
            <a:endParaRPr lang="en-US" smtClean="0">
              <a:solidFill>
                <a:srgbClr val="000000"/>
              </a:solidFill>
              <a:latin typeface="Times New Roman" pitchFamily="18" charset="0"/>
              <a:ea typeface="ＭＳ Ｐゴシック" charset="-128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>
              <a:cs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67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Also show on white board, including</a:t>
            </a:r>
            <a:r>
              <a:rPr lang="en-US" baseline="0" dirty="0" smtClean="0"/>
              <a:t> horizontal and vertical planes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8193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9442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031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727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horizontal</a:t>
            </a:r>
            <a:r>
              <a:rPr lang="en-US" baseline="0" dirty="0" smtClean="0"/>
              <a:t> plane: important for not getting lost.  Marching band gesture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4199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DAFA9-BD30-41F7-A609-F7714FD1A56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695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788"/>
            <a:ext cx="1984375" cy="273050"/>
          </a:xfrm>
        </p:spPr>
        <p:txBody>
          <a:bodyPr/>
          <a:lstStyle>
            <a:lvl1pPr algn="l"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225" y="6300788"/>
            <a:ext cx="3813175" cy="273050"/>
          </a:xfrm>
        </p:spPr>
        <p:txBody>
          <a:bodyPr/>
          <a:lstStyle>
            <a:lvl1pPr algn="l">
              <a:defRPr sz="1100">
                <a:latin typeface="Rockwel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638" y="6300788"/>
            <a:ext cx="685800" cy="273050"/>
          </a:xfrm>
        </p:spPr>
        <p:txBody>
          <a:bodyPr/>
          <a:lstStyle>
            <a:lvl1pPr>
              <a:defRPr sz="1100" i="0">
                <a:latin typeface="Rockwell" charset="0"/>
                <a:ea typeface="+mn-ea"/>
              </a:defRPr>
            </a:lvl1pPr>
          </a:lstStyle>
          <a:p>
            <a:pPr>
              <a:defRPr/>
            </a:pPr>
            <a:fld id="{6F86B18A-A200-4944-917F-54F11BC95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4445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7533817D-827C-4817-8043-E066B8CB1A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484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7238DDBF-A72B-45D3-8EC3-A46A3B9ADE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52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F00EDF55-7D64-4FFB-BC2B-6AFDB58C4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1593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5C9D24A3-80CA-4A6C-990B-B32628E569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810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0F56F626-D311-43A9-B32B-F04DA0775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158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/>
          </p:cNvGrpSpPr>
          <p:nvPr/>
        </p:nvGrpSpPr>
        <p:grpSpPr bwMode="auto">
          <a:xfrm rot="-178369">
            <a:off x="628650" y="506413"/>
            <a:ext cx="3851275" cy="5514975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15357" y="380585"/>
              <a:ext cx="3657600" cy="472434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51314DAC-9CE9-4CCE-AABC-AE2EB94112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629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385649">
            <a:off x="312738" y="3521075"/>
            <a:ext cx="4089400" cy="302577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16091" y="376900"/>
              <a:ext cx="3657600" cy="472554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232774">
            <a:off x="169863" y="241300"/>
            <a:ext cx="4087812" cy="3025775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760" y="381014"/>
              <a:ext cx="3657600" cy="472555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5BF0604C-F07E-4796-9798-8FD9B24E6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578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232774">
            <a:off x="2058988" y="379413"/>
            <a:ext cx="5032375" cy="3443287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23766" y="381015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BCFAC0F5-463F-4E57-9554-688D50D2AC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010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13"/>
          <p:cNvGrpSpPr>
            <a:grpSpLocks/>
          </p:cNvGrpSpPr>
          <p:nvPr/>
        </p:nvGrpSpPr>
        <p:grpSpPr bwMode="auto">
          <a:xfrm rot="-180000">
            <a:off x="114300" y="115888"/>
            <a:ext cx="3968750" cy="3705225"/>
            <a:chOff x="1524000" y="381000"/>
            <a:chExt cx="3657600" cy="4737978"/>
          </a:xfrm>
        </p:grpSpPr>
        <p:sp>
          <p:nvSpPr>
            <p:cNvPr id="7" name="Rectangle 6"/>
            <p:cNvSpPr>
              <a:spLocks noChangeArrowheads="1"/>
            </p:cNvSpPr>
            <p:nvPr userDrawn="1"/>
          </p:nvSpPr>
          <p:spPr bwMode="auto">
            <a:xfrm>
              <a:off x="1515502" y="380372"/>
              <a:ext cx="3657600" cy="472376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grpSp>
        <p:nvGrpSpPr>
          <p:cNvPr id="9" name="Group 9"/>
          <p:cNvGrpSpPr>
            <a:grpSpLocks/>
          </p:cNvGrpSpPr>
          <p:nvPr/>
        </p:nvGrpSpPr>
        <p:grpSpPr bwMode="auto">
          <a:xfrm rot="360000">
            <a:off x="4165600" y="323850"/>
            <a:ext cx="4792663" cy="3443288"/>
            <a:chOff x="1524000" y="381000"/>
            <a:chExt cx="3657600" cy="4737978"/>
          </a:xfrm>
        </p:grpSpPr>
        <p:sp>
          <p:nvSpPr>
            <p:cNvPr id="10" name="Rectangle 9"/>
            <p:cNvSpPr>
              <a:spLocks noChangeArrowheads="1"/>
            </p:cNvSpPr>
            <p:nvPr userDrawn="1"/>
          </p:nvSpPr>
          <p:spPr bwMode="auto">
            <a:xfrm>
              <a:off x="1523620" y="381036"/>
              <a:ext cx="3657600" cy="472487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Footer Placeholder 5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A9603798-1148-49DC-8566-ED2B067E29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340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DC0B3362-B486-4D04-8F6E-72705F0F1A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9953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44C50E67-3BBE-4995-A8B8-B795B3FB1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165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2C714B22-2FAF-41C9-956F-B6184E4873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056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>
          <a:xfrm>
            <a:off x="457200" y="6299200"/>
            <a:ext cx="1981200" cy="273050"/>
          </a:xfrm>
        </p:spPr>
        <p:txBody>
          <a:bodyPr/>
          <a:lstStyle>
            <a:lvl1pPr algn="l"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>
          <a:xfrm>
            <a:off x="3962400" y="6299200"/>
            <a:ext cx="3810000" cy="273050"/>
          </a:xfrm>
        </p:spPr>
        <p:txBody>
          <a:bodyPr/>
          <a:lstStyle>
            <a:lvl1pPr algn="l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>
          <a:xfrm>
            <a:off x="8264525" y="6311900"/>
            <a:ext cx="685800" cy="265113"/>
          </a:xfrm>
        </p:spPr>
        <p:txBody>
          <a:bodyPr/>
          <a:lstStyle>
            <a:lvl1pPr>
              <a:defRPr sz="1100" i="0">
                <a:latin typeface="Rockwell" charset="0"/>
                <a:ea typeface="+mn-ea"/>
              </a:defRPr>
            </a:lvl1pPr>
          </a:lstStyle>
          <a:p>
            <a:pPr>
              <a:defRPr/>
            </a:pPr>
            <a:fld id="{7CE58EFE-5529-453D-A2FA-3AFA63D4DB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5122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lIns="45720" tIns="0" rIns="45720" bIns="0" rtlCol="0" anchor="b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tIns="0" rIns="45720" bIns="0" rtlCol="0">
            <a:normAutofit/>
          </a:bodyPr>
          <a:lstStyle>
            <a:lvl1pPr marL="0" indent="0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E7CE934C-DE15-4A7B-8C1B-CA0291BACC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1251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09329075-2704-4186-9413-58E067CFB7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59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8"/>
          <p:cNvGrpSpPr>
            <a:grpSpLocks/>
          </p:cNvGrpSpPr>
          <p:nvPr/>
        </p:nvGrpSpPr>
        <p:grpSpPr bwMode="auto">
          <a:xfrm rot="-360000">
            <a:off x="654050" y="444500"/>
            <a:ext cx="5416550" cy="3630613"/>
            <a:chOff x="1524000" y="381000"/>
            <a:chExt cx="3657600" cy="4737978"/>
          </a:xfrm>
        </p:grpSpPr>
        <p:sp>
          <p:nvSpPr>
            <p:cNvPr id="6" name="Rectangle 5"/>
            <p:cNvSpPr>
              <a:spLocks noChangeArrowheads="1"/>
            </p:cNvSpPr>
            <p:nvPr userDrawn="1"/>
          </p:nvSpPr>
          <p:spPr bwMode="auto">
            <a:xfrm>
              <a:off x="1518108" y="377681"/>
              <a:ext cx="3657600" cy="47234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bg1"/>
              </a:solidFill>
              <a:miter lim="800000"/>
              <a:headEnd/>
              <a:tailEnd/>
            </a:ln>
            <a:effectLst>
              <a:outerShdw blurRad="50800" dist="38100" dir="2700000" algn="tl" rotWithShape="0">
                <a:srgbClr val="808080">
                  <a:alpha val="39999"/>
                </a:srgbClr>
              </a:outerShdw>
            </a:effectLst>
          </p:spPr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 i="1">
                <a:solidFill>
                  <a:srgbClr val="FFFFFF"/>
                </a:solidFill>
                <a:ea typeface="ＭＳ Ｐゴシック" charset="-128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1pPr>
              <a:lvl2pPr marL="37931725" indent="-37474525"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2pPr>
              <a:lvl3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3pPr>
              <a:lvl4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4pPr>
              <a:lvl5pPr eaLnBrk="0" hangingPunct="0"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400" i="1">
                  <a:solidFill>
                    <a:schemeClr val="tx1"/>
                  </a:solidFill>
                  <a:latin typeface="Times New Roman" pitchFamily="18" charset="0"/>
                  <a:ea typeface="ＭＳ Ｐゴシック" charset="-128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mtClean="0">
                <a:solidFill>
                  <a:srgbClr val="FFFFFF"/>
                </a:solidFill>
                <a:latin typeface="Goudy Old Style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 rtlCol="0">
            <a:normAutofit/>
          </a:bodyPr>
          <a:lstStyle>
            <a:lvl1pPr>
              <a:buNone/>
              <a:defRPr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8EC4DB8E-4924-42A6-9C9E-4F8B2ABE0B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364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D8FC0337-BCD4-4654-ABFD-BF675ABC51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282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Comparison-Underlin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6488" y="1897063"/>
            <a:ext cx="3228975" cy="14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1ABE12D2-18B6-4AF4-A475-45B13FA047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51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algn="r">
              <a:defRPr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 i="0">
                <a:ea typeface="+mn-ea"/>
              </a:defRPr>
            </a:lvl1pPr>
          </a:lstStyle>
          <a:p>
            <a:pPr>
              <a:defRPr/>
            </a:pPr>
            <a:fld id="{A2D70540-8B97-4FC0-9DAC-4F1516EBF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483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03238"/>
            <a:ext cx="7313613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735138"/>
            <a:ext cx="7313613" cy="405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2863" y="6315075"/>
            <a:ext cx="1295400" cy="26511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100" i="1">
                <a:solidFill>
                  <a:prstClr val="black"/>
                </a:solidFill>
                <a:latin typeface="Rockwell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82875" y="6305550"/>
            <a:ext cx="3717925" cy="25876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000" b="1" i="0">
                <a:solidFill>
                  <a:prstClr val="black"/>
                </a:solidFill>
                <a:latin typeface="Times New Roman" pitchFamily="18" charset="0"/>
                <a:ea typeface="ＭＳ Ｐゴシック" charset="-128"/>
                <a:cs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/>
              <a:t>The Enjoyment of Music 11th, Shorter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575" y="5476875"/>
            <a:ext cx="1482725" cy="85090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8200" i="1">
                <a:solidFill>
                  <a:prstClr val="black"/>
                </a:solidFill>
                <a:latin typeface="Impact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57682B-3683-45C8-AE41-21D3BAF8979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633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Times New Roman" charset="0"/>
          <a:ea typeface="ＭＳ Ｐゴシック" charset="-128"/>
        </a:defRPr>
      </a:lvl9pPr>
    </p:titleStyle>
    <p:bodyStyle>
      <a:lvl1pPr marL="463550" indent="-463550" algn="l" rtl="0" eaLnBrk="0" fontAlgn="base" hangingPunct="0">
        <a:spcBef>
          <a:spcPts val="2000"/>
        </a:spcBef>
        <a:spcAft>
          <a:spcPct val="0"/>
        </a:spcAft>
        <a:buSzPct val="90000"/>
        <a:buFont typeface="Arial" charset="0"/>
        <a:buChar char="•"/>
        <a:defRPr sz="24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1pPr>
      <a:lvl2pPr marL="914400" indent="-457200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2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2pPr>
      <a:lvl3pPr marL="1255713" indent="-341313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3pPr>
      <a:lvl4pPr marL="1597025" indent="-341313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4pPr>
      <a:lvl5pPr marL="1938338" indent="-341313" algn="l" rtl="0" eaLnBrk="0" fontAlgn="base" hangingPunct="0">
        <a:spcBef>
          <a:spcPts val="600"/>
        </a:spcBef>
        <a:spcAft>
          <a:spcPct val="0"/>
        </a:spcAft>
        <a:buSzPct val="90000"/>
        <a:buFont typeface="Arial" charset="0"/>
        <a:buChar char="•"/>
        <a:defRPr sz="2000" b="1" kern="1200">
          <a:solidFill>
            <a:schemeClr val="tx1"/>
          </a:solidFill>
          <a:latin typeface="Times New Roman"/>
          <a:ea typeface="ＭＳ Ｐゴシック" charset="-128"/>
          <a:cs typeface="Times New Roman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mailto:tholmchor@gmail.com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17488"/>
            <a:ext cx="7313613" cy="925512"/>
          </a:xfrm>
        </p:spPr>
        <p:txBody>
          <a:bodyPr/>
          <a:lstStyle/>
          <a:p>
            <a:pPr eaLnBrk="1" hangingPunct="1"/>
            <a:r>
              <a:rPr lang="en-US" sz="4000" smtClean="0"/>
              <a:t>Foundations</a:t>
            </a:r>
            <a:r>
              <a:rPr lang="en-US" sz="4000" baseline="0" smtClean="0"/>
              <a:t> </a:t>
            </a:r>
            <a:r>
              <a:rPr lang="en-US" sz="4000" baseline="0" dirty="0" smtClean="0"/>
              <a:t>in conducting</a:t>
            </a:r>
            <a:endParaRPr lang="en-US" sz="40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85858" y="1295400"/>
            <a:ext cx="7313613" cy="5105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Three sessions</a:t>
            </a:r>
          </a:p>
          <a:p>
            <a:pPr lvl="1" eaLnBrk="1" hangingPunct="1">
              <a:defRPr/>
            </a:pPr>
            <a:r>
              <a:rPr lang="en-US" dirty="0" smtClean="0"/>
              <a:t>#1 Tuesday July 9, 7-10 pm</a:t>
            </a:r>
          </a:p>
          <a:p>
            <a:pPr lvl="1" eaLnBrk="1" hangingPunct="1">
              <a:defRPr/>
            </a:pPr>
            <a:r>
              <a:rPr lang="en-US" dirty="0" smtClean="0"/>
              <a:t>#2  Saturday July 13, 6-9 pm</a:t>
            </a:r>
          </a:p>
          <a:p>
            <a:pPr lvl="1" eaLnBrk="1" hangingPunct="1">
              <a:defRPr/>
            </a:pPr>
            <a:r>
              <a:rPr lang="en-US" dirty="0" smtClean="0"/>
              <a:t>#3 Tuesday July 16, 7-10 pm</a:t>
            </a:r>
          </a:p>
          <a:p>
            <a:pPr eaLnBrk="1" hangingPunct="1">
              <a:defRPr/>
            </a:pPr>
            <a:r>
              <a:rPr lang="en-US" dirty="0" smtClean="0"/>
              <a:t>This class</a:t>
            </a:r>
          </a:p>
          <a:p>
            <a:pPr lvl="1" eaLnBrk="1" hangingPunct="1">
              <a:defRPr/>
            </a:pPr>
            <a:r>
              <a:rPr lang="en-US" dirty="0"/>
              <a:t>B</a:t>
            </a:r>
            <a:r>
              <a:rPr lang="en-US" dirty="0" smtClean="0"/>
              <a:t>asic techniques: focus on your skills</a:t>
            </a:r>
          </a:p>
          <a:p>
            <a:pPr lvl="1" eaLnBrk="1" hangingPunct="1">
              <a:defRPr/>
            </a:pPr>
            <a:r>
              <a:rPr lang="en-US" dirty="0" smtClean="0"/>
              <a:t>Much practice in class </a:t>
            </a:r>
          </a:p>
          <a:p>
            <a:pPr lvl="1" eaLnBrk="1" hangingPunct="1">
              <a:defRPr/>
            </a:pPr>
            <a:r>
              <a:rPr lang="en-US" dirty="0" smtClean="0"/>
              <a:t>Last class: bring your conducting problems </a:t>
            </a:r>
          </a:p>
          <a:p>
            <a:pPr eaLnBrk="1" hangingPunct="1">
              <a:defRPr/>
            </a:pPr>
            <a:r>
              <a:rPr lang="en-US" dirty="0" smtClean="0"/>
              <a:t>Why study technique?</a:t>
            </a:r>
          </a:p>
          <a:p>
            <a:pPr lvl="1" eaLnBrk="1" hangingPunct="1">
              <a:defRPr/>
            </a:pPr>
            <a:r>
              <a:rPr lang="en-US" dirty="0" smtClean="0"/>
              <a:t>Show more, talk less!</a:t>
            </a:r>
          </a:p>
          <a:p>
            <a:pPr lvl="1" eaLnBrk="1" hangingPunct="1">
              <a:defRPr/>
            </a:pPr>
            <a:endParaRPr lang="en-US" dirty="0"/>
          </a:p>
          <a:p>
            <a:pPr eaLnBrk="1" hangingPunct="1">
              <a:defRPr/>
            </a:pPr>
            <a:endParaRPr lang="en-US" sz="24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80326">
            <a:off x="6489789" y="1085878"/>
            <a:ext cx="1660348" cy="1563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99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Articulation types: legato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33600" y="1387641"/>
            <a:ext cx="4343400" cy="482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8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Articulation types: staccato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1210" y="1371599"/>
            <a:ext cx="7035763" cy="7873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305" y="2438400"/>
            <a:ext cx="7043784" cy="655627"/>
          </a:xfrm>
          <a:prstGeom prst="rect">
            <a:avLst/>
          </a:prstGeom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sz="4000" dirty="0" smtClean="0"/>
              <a:t>Articulation types: tenuto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47305" y="4444750"/>
            <a:ext cx="7123516" cy="2413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29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1772" y="152400"/>
            <a:ext cx="7313613" cy="868362"/>
          </a:xfrm>
        </p:spPr>
        <p:txBody>
          <a:bodyPr/>
          <a:lstStyle/>
          <a:p>
            <a:r>
              <a:rPr lang="en-US" dirty="0" smtClean="0"/>
              <a:t>Articulation types: </a:t>
            </a:r>
            <a:r>
              <a:rPr lang="en-US" dirty="0" err="1" smtClean="0"/>
              <a:t>marcato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1772" y="1143000"/>
            <a:ext cx="7313613" cy="3294062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43000"/>
            <a:ext cx="8449301" cy="4296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607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 smtClean="0">
                <a:effectLst/>
              </a:rPr>
              <a:t>T</a:t>
            </a:r>
            <a:r>
              <a:rPr lang="en-US" sz="4000" baseline="0" dirty="0" smtClean="0">
                <a:effectLst/>
              </a:rPr>
              <a:t>wo-beat patterns</a:t>
            </a:r>
            <a:endParaRPr lang="en-US" sz="4000" dirty="0" smtClean="0">
              <a:effectLst/>
            </a:endParaRPr>
          </a:p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92177" y="4343400"/>
            <a:ext cx="7958057" cy="876437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" y="1799340"/>
            <a:ext cx="8382000" cy="8820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14400" y="1117004"/>
            <a:ext cx="59436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Staccato: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Legato: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5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16"/>
            <a:ext cx="7313613" cy="868362"/>
          </a:xfrm>
        </p:spPr>
        <p:txBody>
          <a:bodyPr/>
          <a:lstStyle/>
          <a:p>
            <a:r>
              <a:rPr lang="en-US" dirty="0" smtClean="0"/>
              <a:t>Right-hand dynamics: gradual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631914"/>
            <a:ext cx="4495800" cy="3046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42" y="4858829"/>
            <a:ext cx="7994322" cy="949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31" y="5974013"/>
            <a:ext cx="7994322" cy="8839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9642" y="942676"/>
            <a:ext cx="44797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Wrist—Elbow—Shoulder 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17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157"/>
            <a:ext cx="7313613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06156"/>
            <a:ext cx="4495800" cy="64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752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868362"/>
          </a:xfrm>
        </p:spPr>
        <p:txBody>
          <a:bodyPr/>
          <a:lstStyle/>
          <a:p>
            <a:r>
              <a:rPr lang="en-US" dirty="0" smtClean="0"/>
              <a:t>Right-hand dynamics: </a:t>
            </a:r>
            <a:r>
              <a:rPr lang="en-US" dirty="0" err="1" smtClean="0"/>
              <a:t>subito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70" y="1371600"/>
            <a:ext cx="6997472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52" y="2968379"/>
            <a:ext cx="8649907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1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16"/>
            <a:ext cx="7313613" cy="868362"/>
          </a:xfrm>
        </p:spPr>
        <p:txBody>
          <a:bodyPr/>
          <a:lstStyle/>
          <a:p>
            <a:r>
              <a:rPr lang="en-US" dirty="0" smtClean="0"/>
              <a:t>Left-hand dynamics: gradual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838200"/>
            <a:ext cx="4495800" cy="30460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531" y="4290906"/>
            <a:ext cx="7994322" cy="9496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531" y="5424667"/>
            <a:ext cx="7994322" cy="88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9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6157"/>
            <a:ext cx="7313613" cy="8683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206156"/>
            <a:ext cx="4495800" cy="6451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43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313613" cy="868362"/>
          </a:xfrm>
        </p:spPr>
        <p:txBody>
          <a:bodyPr/>
          <a:lstStyle/>
          <a:p>
            <a:r>
              <a:rPr lang="en-US" dirty="0" smtClean="0"/>
              <a:t>Left-hand dynamics: </a:t>
            </a:r>
            <a:r>
              <a:rPr lang="en-US" dirty="0" err="1" smtClean="0"/>
              <a:t>subito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2470" y="1371600"/>
            <a:ext cx="6997472" cy="1295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252" y="2968379"/>
            <a:ext cx="8649907" cy="2724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228600"/>
            <a:ext cx="9296400" cy="9144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Techniques first class</a:t>
            </a:r>
            <a:endParaRPr lang="en-US" sz="32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95400"/>
            <a:ext cx="5791200" cy="5029200"/>
          </a:xfrm>
        </p:spPr>
        <p:txBody>
          <a:bodyPr/>
          <a:lstStyle/>
          <a:p>
            <a:pPr rtl="0" eaLnBrk="0" fontAlgn="base" hangingPunct="0"/>
            <a:r>
              <a:rPr lang="en-US" sz="2400" b="1" kern="1200" dirty="0" smtClean="0">
                <a:solidFill>
                  <a:schemeClr val="tx1"/>
                </a:solidFill>
                <a:effectLst/>
                <a:latin typeface="Times New Roman"/>
                <a:ea typeface="ＭＳ Ｐゴシック" charset="-128"/>
                <a:cs typeface="Times New Roman"/>
              </a:rPr>
              <a:t>Posture, arm/hand positions</a:t>
            </a:r>
          </a:p>
          <a:p>
            <a:pPr rtl="0" eaLnBrk="0" fontAlgn="base" hangingPunct="0"/>
            <a:r>
              <a:rPr lang="en-US" dirty="0" smtClean="0"/>
              <a:t>4- and 3-beat patterns</a:t>
            </a:r>
            <a:endParaRPr lang="en-US" dirty="0" smtClean="0">
              <a:effectLst/>
            </a:endParaRPr>
          </a:p>
          <a:p>
            <a:pPr rtl="0" eaLnBrk="0" fontAlgn="base" hangingPunct="0"/>
            <a:r>
              <a:rPr lang="en-US" sz="2400" b="1" kern="1200" dirty="0" smtClean="0">
                <a:solidFill>
                  <a:schemeClr val="tx1"/>
                </a:solidFill>
                <a:effectLst/>
                <a:latin typeface="Times New Roman"/>
                <a:ea typeface="ＭＳ Ｐゴシック" charset="-128"/>
                <a:cs typeface="Times New Roman"/>
              </a:rPr>
              <a:t>Preparatory gestures</a:t>
            </a:r>
          </a:p>
          <a:p>
            <a:pPr rtl="0" eaLnBrk="0" fontAlgn="base" hangingPunct="0"/>
            <a:r>
              <a:rPr lang="en-US" dirty="0" smtClean="0"/>
              <a:t>Articulations: legato, staccato, etc.</a:t>
            </a:r>
          </a:p>
          <a:p>
            <a:pPr rtl="0" eaLnBrk="0" fontAlgn="base" hangingPunct="0"/>
            <a:r>
              <a:rPr lang="en-US" dirty="0" smtClean="0"/>
              <a:t>2- and 1-beat patterns </a:t>
            </a:r>
            <a:endParaRPr lang="en-US" dirty="0" smtClean="0">
              <a:effectLst/>
            </a:endParaRPr>
          </a:p>
          <a:p>
            <a:pPr rtl="0" eaLnBrk="0" fontAlgn="base" hangingPunct="0"/>
            <a:r>
              <a:rPr lang="en-US" sz="2400" b="1" kern="1200" dirty="0" smtClean="0">
                <a:solidFill>
                  <a:schemeClr val="tx1"/>
                </a:solidFill>
                <a:effectLst/>
                <a:latin typeface="Times New Roman"/>
                <a:ea typeface="ＭＳ Ｐゴシック" charset="-128"/>
                <a:cs typeface="Times New Roman"/>
              </a:rPr>
              <a:t>Dynamic changes gradual: right hand &amp; left hand</a:t>
            </a:r>
            <a:endParaRPr lang="en-US" dirty="0" smtClean="0">
              <a:effectLst/>
            </a:endParaRPr>
          </a:p>
          <a:p>
            <a:pPr rtl="0" eaLnBrk="0" fontAlgn="base" hangingPunct="0"/>
            <a:r>
              <a:rPr lang="en-US" dirty="0" smtClean="0"/>
              <a:t>Dynamic changes </a:t>
            </a:r>
            <a:r>
              <a:rPr lang="en-US" dirty="0" err="1" smtClean="0"/>
              <a:t>subito</a:t>
            </a:r>
            <a:endParaRPr lang="en-US" dirty="0" smtClean="0"/>
          </a:p>
          <a:p>
            <a:pPr rtl="0" eaLnBrk="0" fontAlgn="base" hangingPunct="0"/>
            <a:r>
              <a:rPr lang="en-US" dirty="0" smtClean="0">
                <a:effectLst/>
              </a:rPr>
              <a:t>Fermatas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487">
            <a:off x="6552006" y="968772"/>
            <a:ext cx="1676400" cy="1409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3780">
            <a:off x="6895256" y="3499206"/>
            <a:ext cx="1524000" cy="234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8346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Fermatas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0671" y="1507498"/>
            <a:ext cx="5485210" cy="3429000"/>
          </a:xfrm>
        </p:spPr>
        <p:txBody>
          <a:bodyPr/>
          <a:lstStyle/>
          <a:p>
            <a:r>
              <a:rPr lang="en-US" dirty="0" smtClean="0"/>
              <a:t>Three types</a:t>
            </a:r>
          </a:p>
          <a:p>
            <a:pPr lvl="1"/>
            <a:r>
              <a:rPr lang="en-US" dirty="0" smtClean="0"/>
              <a:t>Hold + full stop (caesura):</a:t>
            </a:r>
          </a:p>
          <a:p>
            <a:pPr lvl="1"/>
            <a:endParaRPr lang="en-US" dirty="0" smtClean="0"/>
          </a:p>
          <a:p>
            <a:pPr lvl="1"/>
            <a:r>
              <a:rPr lang="en-US" dirty="0"/>
              <a:t>Hold + No Breath and continue</a:t>
            </a:r>
            <a:r>
              <a:rPr lang="en-US" dirty="0" smtClean="0"/>
              <a:t>: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Hold + cut-off and continue:</a:t>
            </a:r>
          </a:p>
          <a:p>
            <a:pPr marL="342900" lvl="1" indent="0">
              <a:buNone/>
            </a:pPr>
            <a:r>
              <a:rPr lang="en-US" dirty="0"/>
              <a:t>	</a:t>
            </a:r>
            <a:r>
              <a:rPr lang="en-US" dirty="0" smtClean="0"/>
              <a:t>(end of cut = start of prep)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881" y="799473"/>
            <a:ext cx="6286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755" y="1992319"/>
            <a:ext cx="966623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73" y="2761938"/>
            <a:ext cx="993305" cy="475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073" y="3592555"/>
            <a:ext cx="745079" cy="53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898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03238"/>
            <a:ext cx="8534400" cy="868362"/>
          </a:xfrm>
        </p:spPr>
        <p:txBody>
          <a:bodyPr/>
          <a:lstStyle/>
          <a:p>
            <a:r>
              <a:rPr lang="en-US" dirty="0" smtClean="0"/>
              <a:t>Fermata I: Hold + full stop (caesura)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62000" y="1524000"/>
            <a:ext cx="7593107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Fermata II: hold but no break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99" y="1447800"/>
            <a:ext cx="6897549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38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304800"/>
            <a:ext cx="7313613" cy="868362"/>
          </a:xfrm>
        </p:spPr>
        <p:txBody>
          <a:bodyPr/>
          <a:lstStyle/>
          <a:p>
            <a:r>
              <a:rPr lang="en-US" dirty="0" smtClean="0"/>
              <a:t>Fermata III: hold + breath in tempo, no pause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8223" y="1539081"/>
            <a:ext cx="6945963" cy="3124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72" y="5486400"/>
            <a:ext cx="8401016" cy="121930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4600" y="481323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real challenge!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76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5931" y="152400"/>
            <a:ext cx="7313613" cy="868362"/>
          </a:xfrm>
        </p:spPr>
        <p:txBody>
          <a:bodyPr/>
          <a:lstStyle/>
          <a:p>
            <a:r>
              <a:rPr lang="en-US" dirty="0" smtClean="0"/>
              <a:t>Topics for next 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4486"/>
            <a:ext cx="7313613" cy="555871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Review!!</a:t>
            </a:r>
          </a:p>
          <a:p>
            <a:r>
              <a:rPr lang="en-US" dirty="0" smtClean="0"/>
              <a:t>Right hand cues</a:t>
            </a:r>
          </a:p>
          <a:p>
            <a:r>
              <a:rPr lang="en-US" dirty="0" smtClean="0"/>
              <a:t>Left hand cues</a:t>
            </a:r>
          </a:p>
          <a:p>
            <a:r>
              <a:rPr lang="en-US" dirty="0" smtClean="0"/>
              <a:t>Compound and divided meters</a:t>
            </a:r>
          </a:p>
          <a:p>
            <a:r>
              <a:rPr lang="en-US" dirty="0" smtClean="0"/>
              <a:t>Tempo changes: gradual and sudden</a:t>
            </a:r>
          </a:p>
          <a:p>
            <a:r>
              <a:rPr lang="en-US" dirty="0"/>
              <a:t>P</a:t>
            </a:r>
            <a:r>
              <a:rPr lang="en-US" dirty="0" smtClean="0"/>
              <a:t>rinciples of rehearsal</a:t>
            </a:r>
          </a:p>
          <a:p>
            <a:r>
              <a:rPr lang="en-US" dirty="0" smtClean="0"/>
              <a:t>Choral tuning</a:t>
            </a:r>
          </a:p>
          <a:p>
            <a:r>
              <a:rPr lang="en-US" dirty="0" smtClean="0"/>
              <a:t>Voice-building exercises</a:t>
            </a:r>
          </a:p>
          <a:p>
            <a:r>
              <a:rPr lang="en-US" dirty="0" smtClean="0"/>
              <a:t>Topics you would like covered</a:t>
            </a:r>
          </a:p>
          <a:p>
            <a:r>
              <a:rPr lang="en-US" dirty="0" smtClean="0"/>
              <a:t>Score study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07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8600"/>
            <a:ext cx="7389813" cy="1178350"/>
          </a:xfrm>
        </p:spPr>
        <p:txBody>
          <a:bodyPr/>
          <a:lstStyle/>
          <a:p>
            <a:r>
              <a:rPr lang="en-US" dirty="0"/>
              <a:t>Y</a:t>
            </a:r>
            <a:r>
              <a:rPr lang="en-US" dirty="0" smtClean="0"/>
              <a:t>our opportunity for input!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00200"/>
            <a:ext cx="7313613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Send me your ideas for next classes</a:t>
            </a:r>
          </a:p>
          <a:p>
            <a:pPr lvl="1"/>
            <a:r>
              <a:rPr lang="en-US" dirty="0" smtClean="0"/>
              <a:t>What topics or skills</a:t>
            </a:r>
          </a:p>
          <a:p>
            <a:pPr lvl="1"/>
            <a:r>
              <a:rPr lang="en-US" dirty="0" smtClean="0"/>
              <a:t>What are conducting problems that you have</a:t>
            </a:r>
          </a:p>
          <a:p>
            <a:r>
              <a:rPr lang="en-US" dirty="0" smtClean="0"/>
              <a:t>Send to </a:t>
            </a:r>
            <a:r>
              <a:rPr lang="en-US" u="sng" dirty="0">
                <a:hlinkClick r:id="rId3"/>
              </a:rPr>
              <a:t>tholmchor@gmail.com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Send </a:t>
            </a:r>
            <a:r>
              <a:rPr lang="en-US" dirty="0" smtClean="0"/>
              <a:t>by </a:t>
            </a:r>
            <a:r>
              <a:rPr lang="en-US" dirty="0" smtClean="0"/>
              <a:t>Thursday!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05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Posture  </a:t>
            </a:r>
            <a:br>
              <a:rPr lang="en-US" dirty="0" smtClean="0"/>
            </a:br>
            <a:r>
              <a:rPr lang="zh-CN" altLang="en-US" dirty="0"/>
              <a:t>姿势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890" y="1752600"/>
            <a:ext cx="7313613" cy="4056062"/>
          </a:xfrm>
        </p:spPr>
        <p:txBody>
          <a:bodyPr/>
          <a:lstStyle/>
          <a:p>
            <a:r>
              <a:rPr lang="en-US" dirty="0" smtClean="0"/>
              <a:t>Conductor’s posture…a model for good </a:t>
            </a:r>
            <a:r>
              <a:rPr lang="en-US" dirty="0"/>
              <a:t>s</a:t>
            </a:r>
            <a:r>
              <a:rPr lang="en-US" dirty="0" smtClean="0"/>
              <a:t>inger’s posture</a:t>
            </a:r>
          </a:p>
          <a:p>
            <a:pPr lvl="1"/>
            <a:r>
              <a:rPr lang="en-US" dirty="0" smtClean="0"/>
              <a:t>Tall spine</a:t>
            </a:r>
          </a:p>
          <a:p>
            <a:pPr lvl="1"/>
            <a:r>
              <a:rPr lang="en-US" dirty="0" smtClean="0"/>
              <a:t>Shoulders back</a:t>
            </a:r>
          </a:p>
          <a:p>
            <a:pPr lvl="1"/>
            <a:r>
              <a:rPr lang="en-US" dirty="0" smtClean="0"/>
              <a:t>Tail tucked 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3048000"/>
            <a:ext cx="2802364" cy="2760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29956">
            <a:off x="7391550" y="360529"/>
            <a:ext cx="1325178" cy="232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705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Arm and hand position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19577" y="1735138"/>
            <a:ext cx="6903258" cy="405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152400"/>
            <a:ext cx="6858000" cy="609600"/>
          </a:xfrm>
        </p:spPr>
        <p:txBody>
          <a:bodyPr/>
          <a:lstStyle/>
          <a:p>
            <a:r>
              <a:rPr lang="en-US" dirty="0" smtClean="0"/>
              <a:t>The basic four-beat pattern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762000"/>
            <a:ext cx="2057400" cy="2057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3048000"/>
            <a:ext cx="4343400" cy="363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30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399" y="0"/>
            <a:ext cx="7010401" cy="762000"/>
          </a:xfrm>
        </p:spPr>
        <p:txBody>
          <a:bodyPr/>
          <a:lstStyle/>
          <a:p>
            <a:r>
              <a:rPr lang="en-US" dirty="0" smtClean="0"/>
              <a:t>The Three-beat</a:t>
            </a:r>
            <a:r>
              <a:rPr lang="en-US" baseline="0" dirty="0" smtClean="0"/>
              <a:t> pattern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8912" y="790074"/>
            <a:ext cx="2061373" cy="20514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399" y="3276600"/>
            <a:ext cx="7082731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9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Preparatory</a:t>
            </a:r>
            <a:r>
              <a:rPr lang="en-US" baseline="0" dirty="0" smtClean="0"/>
              <a:t> gesture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should show…</a:t>
            </a:r>
            <a:endParaRPr lang="en-US" baseline="0" dirty="0" smtClean="0"/>
          </a:p>
          <a:p>
            <a:pPr lvl="1">
              <a:spcAft>
                <a:spcPts val="2400"/>
              </a:spcAft>
            </a:pPr>
            <a:r>
              <a:rPr lang="en-US" dirty="0" smtClean="0"/>
              <a:t>The start</a:t>
            </a:r>
            <a:endParaRPr lang="en-US" sz="2200" b="1" kern="1200" dirty="0" smtClean="0">
              <a:solidFill>
                <a:schemeClr val="tx1"/>
              </a:solidFill>
              <a:effectLst/>
              <a:latin typeface="Times New Roman"/>
              <a:ea typeface="ＭＳ Ｐゴシック" charset="-128"/>
              <a:cs typeface="Times New Roman"/>
            </a:endParaRPr>
          </a:p>
          <a:p>
            <a:pPr lvl="1">
              <a:spcAft>
                <a:spcPts val="2400"/>
              </a:spcAft>
            </a:pPr>
            <a:r>
              <a:rPr lang="en-US" dirty="0" smtClean="0"/>
              <a:t>Volume </a:t>
            </a:r>
          </a:p>
          <a:p>
            <a:pPr lvl="1">
              <a:spcAft>
                <a:spcPts val="2400"/>
              </a:spcAft>
            </a:pPr>
            <a:r>
              <a:rPr lang="en-US" sz="2200" b="1" kern="1200" dirty="0" smtClean="0">
                <a:solidFill>
                  <a:schemeClr val="tx1"/>
                </a:solidFill>
                <a:effectLst/>
                <a:latin typeface="Times New Roman"/>
                <a:ea typeface="ＭＳ Ｐゴシック" charset="-128"/>
                <a:cs typeface="Times New Roman"/>
              </a:rPr>
              <a:t>Speed </a:t>
            </a:r>
          </a:p>
          <a:p>
            <a:pPr lvl="1">
              <a:spcAft>
                <a:spcPts val="2400"/>
              </a:spcAft>
            </a:pPr>
            <a:r>
              <a:rPr lang="en-US" dirty="0" smtClean="0"/>
              <a:t>Character: staccato, legato, etc.</a:t>
            </a:r>
            <a:endParaRPr lang="en-US" sz="2200" b="1" kern="1200" dirty="0" smtClean="0">
              <a:solidFill>
                <a:schemeClr val="tx1"/>
              </a:solidFill>
              <a:effectLst/>
              <a:latin typeface="Times New Roman"/>
              <a:ea typeface="ＭＳ Ｐゴシック" charset="-128"/>
              <a:cs typeface="Times New Roman"/>
            </a:endParaRPr>
          </a:p>
          <a:p>
            <a:pPr marL="0" lvl="0" indent="0">
              <a:spcAft>
                <a:spcPts val="2400"/>
              </a:spcAft>
              <a:buNone/>
            </a:pPr>
            <a:endParaRPr lang="en-US" sz="2400" b="1" kern="1200" dirty="0" smtClean="0">
              <a:solidFill>
                <a:schemeClr val="tx1"/>
              </a:solidFill>
              <a:effectLst/>
              <a:latin typeface="Times New Roman"/>
              <a:ea typeface="ＭＳ Ｐゴシック" charset="-128"/>
              <a:cs typeface="Times New Roman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100">
            <a:off x="7002265" y="1274348"/>
            <a:ext cx="1600200" cy="177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5557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86382"/>
            <a:ext cx="7313613" cy="868362"/>
          </a:xfrm>
        </p:spPr>
        <p:txBody>
          <a:bodyPr/>
          <a:lstStyle/>
          <a:p>
            <a:r>
              <a:rPr lang="en-US" dirty="0"/>
              <a:t>P</a:t>
            </a:r>
            <a:r>
              <a:rPr lang="en-US" dirty="0" smtClean="0"/>
              <a:t>ractice preps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9892" y="954744"/>
            <a:ext cx="7313613" cy="405606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799" y="1295400"/>
            <a:ext cx="7151228" cy="12193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99" y="3172699"/>
            <a:ext cx="5797798" cy="12619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799" y="4962717"/>
            <a:ext cx="7391401" cy="1248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53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3303" y="0"/>
            <a:ext cx="7313613" cy="868362"/>
          </a:xfrm>
        </p:spPr>
        <p:txBody>
          <a:bodyPr/>
          <a:lstStyle/>
          <a:p>
            <a:r>
              <a:rPr lang="en-US" dirty="0" smtClean="0"/>
              <a:t>More practice preps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868362"/>
            <a:ext cx="7313613" cy="55324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4770261"/>
            <a:ext cx="6732916" cy="1578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913" y="3065328"/>
            <a:ext cx="6553699" cy="113850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1081151"/>
            <a:ext cx="6732916" cy="108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3549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Inkwell">
      <a:dk1>
        <a:sysClr val="windowText" lastClr="000000"/>
      </a:dk1>
      <a:lt1>
        <a:sysClr val="window" lastClr="FFFFFF"/>
      </a:lt1>
      <a:dk2>
        <a:srgbClr val="584D2E"/>
      </a:dk2>
      <a:lt2>
        <a:srgbClr val="EFE7C3"/>
      </a:lt2>
      <a:accent1>
        <a:srgbClr val="860908"/>
      </a:accent1>
      <a:accent2>
        <a:srgbClr val="4A0505"/>
      </a:accent2>
      <a:accent3>
        <a:srgbClr val="7A500A"/>
      </a:accent3>
      <a:accent4>
        <a:srgbClr val="C47810"/>
      </a:accent4>
      <a:accent5>
        <a:srgbClr val="827752"/>
      </a:accent5>
      <a:accent6>
        <a:srgbClr val="B5BB83"/>
      </a:accent6>
      <a:hlink>
        <a:srgbClr val="C47810"/>
      </a:hlink>
      <a:folHlink>
        <a:srgbClr val="F0A43A"/>
      </a:folHlink>
    </a:clrScheme>
    <a:fontScheme name="Inkwell">
      <a:majorFont>
        <a:latin typeface="Goudy Old Style"/>
        <a:ea typeface=""/>
        <a:cs typeface=""/>
        <a:font script="Jpan" typeface="ＭＳ Ｐ明朝"/>
      </a:majorFont>
      <a:minorFont>
        <a:latin typeface="Goudy Old Style"/>
        <a:ea typeface=""/>
        <a:cs typeface=""/>
        <a:font script="Jpan" typeface="ＭＳ Ｐ明朝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635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15316</TotalTime>
  <Words>399</Words>
  <Application>Microsoft Office PowerPoint</Application>
  <PresentationFormat>On-screen Show (4:3)</PresentationFormat>
  <Paragraphs>125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Goudy Old Style</vt:lpstr>
      <vt:lpstr>Impact</vt:lpstr>
      <vt:lpstr>Rockwell</vt:lpstr>
      <vt:lpstr>Times New Roman</vt:lpstr>
      <vt:lpstr>Inkwell</vt:lpstr>
      <vt:lpstr>Foundations in conducting</vt:lpstr>
      <vt:lpstr>   Techniques first class</vt:lpstr>
      <vt:lpstr>Posture   姿势</vt:lpstr>
      <vt:lpstr>Arm and hand position </vt:lpstr>
      <vt:lpstr>The basic four-beat pattern</vt:lpstr>
      <vt:lpstr>The Three-beat pattern</vt:lpstr>
      <vt:lpstr>The Preparatory gesture</vt:lpstr>
      <vt:lpstr>Practice preps</vt:lpstr>
      <vt:lpstr>More practice preps</vt:lpstr>
      <vt:lpstr>Articulation types: legato</vt:lpstr>
      <vt:lpstr>Articulation types: staccato</vt:lpstr>
      <vt:lpstr>Articulation types: marcato</vt:lpstr>
      <vt:lpstr>Two-beat patterns </vt:lpstr>
      <vt:lpstr>Right-hand dynamics: gradual</vt:lpstr>
      <vt:lpstr>PowerPoint Presentation</vt:lpstr>
      <vt:lpstr>Right-hand dynamics: subito</vt:lpstr>
      <vt:lpstr>Left-hand dynamics: gradual</vt:lpstr>
      <vt:lpstr>PowerPoint Presentation</vt:lpstr>
      <vt:lpstr>Left-hand dynamics: subito</vt:lpstr>
      <vt:lpstr>Fermatas</vt:lpstr>
      <vt:lpstr>Fermata I: Hold + full stop (caesura)</vt:lpstr>
      <vt:lpstr>Fermata II: hold but no break</vt:lpstr>
      <vt:lpstr>Fermata III: hold + breath in tempo, no pause</vt:lpstr>
      <vt:lpstr>Topics for next classes</vt:lpstr>
      <vt:lpstr>Your opportunity for input!</vt:lpstr>
    </vt:vector>
  </TitlesOfParts>
  <Company>Northwestern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Temp User</dc:creator>
  <cp:lastModifiedBy>Holm, Thomas</cp:lastModifiedBy>
  <cp:revision>168</cp:revision>
  <cp:lastPrinted>2016-09-21T14:08:22Z</cp:lastPrinted>
  <dcterms:created xsi:type="dcterms:W3CDTF">2016-09-07T07:42:47Z</dcterms:created>
  <dcterms:modified xsi:type="dcterms:W3CDTF">2019-07-11T09:05:38Z</dcterms:modified>
</cp:coreProperties>
</file>